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6"/>
  </p:notesMasterIdLst>
  <p:sldIdLst>
    <p:sldId id="274" r:id="rId2"/>
    <p:sldId id="571" r:id="rId3"/>
    <p:sldId id="661" r:id="rId4"/>
    <p:sldId id="656" r:id="rId5"/>
    <p:sldId id="662" r:id="rId6"/>
    <p:sldId id="437" r:id="rId7"/>
    <p:sldId id="572" r:id="rId8"/>
    <p:sldId id="276" r:id="rId9"/>
    <p:sldId id="449" r:id="rId10"/>
    <p:sldId id="450" r:id="rId11"/>
    <p:sldId id="650" r:id="rId12"/>
    <p:sldId id="654" r:id="rId13"/>
    <p:sldId id="573" r:id="rId14"/>
    <p:sldId id="556" r:id="rId15"/>
    <p:sldId id="557" r:id="rId16"/>
    <p:sldId id="558" r:id="rId17"/>
    <p:sldId id="559" r:id="rId18"/>
    <p:sldId id="560" r:id="rId19"/>
    <p:sldId id="561" r:id="rId20"/>
    <p:sldId id="563" r:id="rId21"/>
    <p:sldId id="616" r:id="rId22"/>
    <p:sldId id="617" r:id="rId23"/>
    <p:sldId id="618" r:id="rId24"/>
    <p:sldId id="619" r:id="rId25"/>
    <p:sldId id="655" r:id="rId26"/>
    <p:sldId id="620" r:id="rId27"/>
    <p:sldId id="621" r:id="rId28"/>
    <p:sldId id="622" r:id="rId29"/>
    <p:sldId id="623" r:id="rId30"/>
    <p:sldId id="624" r:id="rId31"/>
    <p:sldId id="625" r:id="rId32"/>
    <p:sldId id="626" r:id="rId33"/>
    <p:sldId id="574" r:id="rId34"/>
    <p:sldId id="455" r:id="rId35"/>
    <p:sldId id="463" r:id="rId36"/>
    <p:sldId id="462" r:id="rId37"/>
    <p:sldId id="457" r:id="rId38"/>
    <p:sldId id="456" r:id="rId39"/>
    <p:sldId id="461" r:id="rId40"/>
    <p:sldId id="575" r:id="rId41"/>
    <p:sldId id="634" r:id="rId42"/>
    <p:sldId id="635" r:id="rId43"/>
    <p:sldId id="663" r:id="rId44"/>
    <p:sldId id="379" r:id="rId4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1304" autoAdjust="0"/>
  </p:normalViewPr>
  <p:slideViewPr>
    <p:cSldViewPr snapToGrid="0">
      <p:cViewPr varScale="1">
        <p:scale>
          <a:sx n="82" d="100"/>
          <a:sy n="82" d="100"/>
        </p:scale>
        <p:origin x="14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1/23/22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1/23/22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1/23/22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1/23/22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1/23/22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1/23/22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1/23/22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1/23/22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1/23/22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41.png"/><Relationship Id="rId10" Type="http://schemas.openxmlformats.org/officeDocument/2006/relationships/image" Target="../media/image38.png"/><Relationship Id="rId4" Type="http://schemas.openxmlformats.org/officeDocument/2006/relationships/image" Target="../media/image30.jpeg"/><Relationship Id="rId9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pport.rstudio.com/hc/en-us/articles/200713893-Uploading-and-Downloading-Files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_DataMining_Business_Student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harvard.edu/courses/96445" TargetMode="External"/><Relationship Id="rId2" Type="http://schemas.openxmlformats.org/officeDocument/2006/relationships/hyperlink" Target="https://edstem.org/us/courses/15776/discussion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kwartler/Harvard_DataMining_Business_Student" TargetMode="External"/><Relationship Id="rId4" Type="http://schemas.openxmlformats.org/officeDocument/2006/relationships/hyperlink" Target="mailto:edwardkwartler@fas.Harvard.edu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for Business</a:t>
            </a:r>
            <a:br>
              <a:rPr lang="en-US" dirty="0"/>
            </a:br>
            <a:r>
              <a:rPr lang="en-US" dirty="0"/>
              <a:t>Harvard CSCI E-96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 err="1"/>
              <a:t>edwardkwartler@fas.Harvard.edu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1/23/22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attend labs,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1/23/22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1/23/22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1/23/22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1/23/22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item of interest needs to be in the “working directory”</a:t>
            </a:r>
            <a:endParaRPr lang="en-US" sz="28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(‘ted/fruit/basket’)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Trap!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ouse trap">
            <a:extLst>
              <a:ext uri="{FF2B5EF4-FFF2-40B4-BE49-F238E27FC236}">
                <a16:creationId xmlns:a16="http://schemas.microsoft.com/office/drawing/2014/main" id="{F846D6A0-D7AA-47C4-97C8-FB3B4A49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7077"/>
            <a:ext cx="2820643" cy="18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46E348-01AE-4DB9-856C-02AC1980BF8D}"/>
              </a:ext>
            </a:extLst>
          </p:cNvPr>
          <p:cNvSpPr txBox="1"/>
          <p:nvPr/>
        </p:nvSpPr>
        <p:spPr>
          <a:xfrm>
            <a:off x="2773282" y="1729038"/>
            <a:ext cx="6197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WINDOWS (local laptop):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/>
              <a:t>the slashes have to be switched (or “escaped”)!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B87A9-B301-4293-93FA-06BB288D0A48}"/>
              </a:ext>
            </a:extLst>
          </p:cNvPr>
          <p:cNvSpPr txBox="1"/>
          <p:nvPr/>
        </p:nvSpPr>
        <p:spPr>
          <a:xfrm>
            <a:off x="3277096" y="3209963"/>
            <a:ext cx="246413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setwd("~/desktop")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D4E35-E2F2-4DD0-84B4-30CAE9221AB7}"/>
              </a:ext>
            </a:extLst>
          </p:cNvPr>
          <p:cNvSpPr txBox="1"/>
          <p:nvPr/>
        </p:nvSpPr>
        <p:spPr>
          <a:xfrm>
            <a:off x="3277096" y="4321556"/>
            <a:ext cx="5801588" cy="53860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("~\desktop")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Error: '\d' is an unrecognized escape in character string starting ""~\d"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11FA60-CAC9-4EEA-A3D6-A31695BB18CE}"/>
              </a:ext>
            </a:extLst>
          </p:cNvPr>
          <p:cNvSpPr>
            <a:spLocks noChangeAspect="1"/>
          </p:cNvSpPr>
          <p:nvPr/>
        </p:nvSpPr>
        <p:spPr bwMode="auto">
          <a:xfrm>
            <a:off x="2645060" y="2962950"/>
            <a:ext cx="524371" cy="627005"/>
          </a:xfrm>
          <a:custGeom>
            <a:avLst/>
            <a:gdLst>
              <a:gd name="T0" fmla="*/ 129 w 134"/>
              <a:gd name="T1" fmla="*/ 57 h 160"/>
              <a:gd name="T2" fmla="*/ 13 w 134"/>
              <a:gd name="T3" fmla="*/ 48 h 160"/>
              <a:gd name="T4" fmla="*/ 0 w 134"/>
              <a:gd name="T5" fmla="*/ 53 h 160"/>
              <a:gd name="T6" fmla="*/ 27 w 134"/>
              <a:gd name="T7" fmla="*/ 159 h 160"/>
              <a:gd name="T8" fmla="*/ 42 w 134"/>
              <a:gd name="T9" fmla="*/ 159 h 160"/>
              <a:gd name="T10" fmla="*/ 28 w 134"/>
              <a:gd name="T11" fmla="*/ 107 h 160"/>
              <a:gd name="T12" fmla="*/ 132 w 134"/>
              <a:gd name="T13" fmla="*/ 60 h 160"/>
              <a:gd name="T14" fmla="*/ 129 w 134"/>
              <a:gd name="T15" fmla="*/ 5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4" h="160">
                <a:moveTo>
                  <a:pt x="129" y="57"/>
                </a:moveTo>
                <a:cubicBezTo>
                  <a:pt x="45" y="91"/>
                  <a:pt x="79" y="0"/>
                  <a:pt x="13" y="48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42" y="159"/>
                  <a:pt x="42" y="159"/>
                  <a:pt x="42" y="159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87" y="58"/>
                  <a:pt x="63" y="160"/>
                  <a:pt x="132" y="60"/>
                </a:cubicBezTo>
                <a:cubicBezTo>
                  <a:pt x="134" y="58"/>
                  <a:pt x="131" y="56"/>
                  <a:pt x="129" y="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Multiplication Sign 12">
            <a:extLst>
              <a:ext uri="{FF2B5EF4-FFF2-40B4-BE49-F238E27FC236}">
                <a16:creationId xmlns:a16="http://schemas.microsoft.com/office/drawing/2014/main" id="{DE42D866-E615-421A-9661-6AAA6A7345C3}"/>
              </a:ext>
            </a:extLst>
          </p:cNvPr>
          <p:cNvSpPr/>
          <p:nvPr/>
        </p:nvSpPr>
        <p:spPr>
          <a:xfrm>
            <a:off x="2516618" y="4207928"/>
            <a:ext cx="781254" cy="78125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59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1/23/22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294A2-A1DA-7048-BE2E-201ED7D2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77" y="1164287"/>
            <a:ext cx="6350241" cy="42366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E64883-1A2E-6744-A141-61BAB6B5D57E}"/>
              </a:ext>
            </a:extLst>
          </p:cNvPr>
          <p:cNvSpPr/>
          <p:nvPr/>
        </p:nvSpPr>
        <p:spPr>
          <a:xfrm>
            <a:off x="240631" y="5706323"/>
            <a:ext cx="8686800" cy="392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install them now, it takes awhile. 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0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16759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875002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3346393" y="4023053"/>
            <a:ext cx="3131507" cy="1164920"/>
          </a:xfrm>
          <a:prstGeom prst="wedgeRoundRectCallout">
            <a:avLst>
              <a:gd name="adj1" fmla="val -41791"/>
              <a:gd name="adj2" fmla="val -12001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71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499;p5">
            <a:extLst>
              <a:ext uri="{FF2B5EF4-FFF2-40B4-BE49-F238E27FC236}">
                <a16:creationId xmlns:a16="http://schemas.microsoft.com/office/drawing/2014/main" id="{DD372F86-A88A-B844-BEF2-C9A5662D83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2124" y="2614117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00;p5">
            <a:extLst>
              <a:ext uri="{FF2B5EF4-FFF2-40B4-BE49-F238E27FC236}">
                <a16:creationId xmlns:a16="http://schemas.microsoft.com/office/drawing/2014/main" id="{036A3E5D-D752-3441-86A0-26DDA333940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669" y="4250539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01;p5">
            <a:extLst>
              <a:ext uri="{FF2B5EF4-FFF2-40B4-BE49-F238E27FC236}">
                <a16:creationId xmlns:a16="http://schemas.microsoft.com/office/drawing/2014/main" id="{AFF4E7F6-A5C2-AD42-923B-BC5600C51D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00725" y="3346290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77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716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550E67-900C-5647-92D4-425405469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9"/>
          <a:stretch/>
        </p:blipFill>
        <p:spPr>
          <a:xfrm>
            <a:off x="1084403" y="1593669"/>
            <a:ext cx="6975194" cy="28826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Studio &amp; 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62820" y="1435428"/>
            <a:ext cx="999207" cy="691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5556738"/>
            <a:ext cx="8686800" cy="51651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onsolas" panose="020B0609020204030204" pitchFamily="49" charset="0"/>
              </a:rPr>
              <a:t>If you don’t have it installed yet, please do so now!!  The rest of the course and your learning utilizes R Studio.</a:t>
            </a:r>
          </a:p>
        </p:txBody>
      </p:sp>
    </p:spTree>
    <p:extLst>
      <p:ext uri="{BB962C8B-B14F-4D97-AF65-F5344CB8AC3E}">
        <p14:creationId xmlns:p14="http://schemas.microsoft.com/office/powerpoint/2010/main" val="2653645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Studio Cloud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884419" y="3092970"/>
            <a:ext cx="7375161" cy="26939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Optionally, create an account for RStudio Cloud: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https://rstudio.cloud 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Once you’re logged in, use (click) “Your Workspace” or create a new space.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Click the “New Project” button.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Change the Title of the Project as you wish.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Then start installing packages for example, in Console, type </a:t>
            </a:r>
            <a:r>
              <a:rPr lang="en-US" sz="1600" i="1" dirty="0" err="1">
                <a:solidFill>
                  <a:srgbClr val="000000"/>
                </a:solidFill>
              </a:rPr>
              <a:t>install.packages</a:t>
            </a:r>
            <a:r>
              <a:rPr lang="en-US" sz="1600" i="1" dirty="0">
                <a:solidFill>
                  <a:srgbClr val="000000"/>
                </a:solidFill>
              </a:rPr>
              <a:t>(“</a:t>
            </a:r>
            <a:r>
              <a:rPr lang="en-US" sz="1600" i="1" dirty="0" err="1">
                <a:solidFill>
                  <a:srgbClr val="000000"/>
                </a:solidFill>
              </a:rPr>
              <a:t>rmarkdown</a:t>
            </a:r>
            <a:r>
              <a:rPr lang="en-US" sz="1600" i="1" dirty="0">
                <a:solidFill>
                  <a:srgbClr val="000000"/>
                </a:solidFill>
              </a:rPr>
              <a:t>”) </a:t>
            </a:r>
            <a:r>
              <a:rPr lang="en-US" sz="1600" dirty="0">
                <a:solidFill>
                  <a:srgbClr val="000000"/>
                </a:solidFill>
              </a:rPr>
              <a:t>and press the Enter button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Uploading and Downloading Files in RStudio Cloud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See </a:t>
            </a:r>
            <a:r>
              <a:rPr lang="en-US" sz="1600" dirty="0">
                <a:solidFill>
                  <a:srgbClr val="000000"/>
                </a:solidFill>
                <a:hlinkClick r:id="rId4"/>
              </a:rPr>
              <a:t>https://support.rstudio.com/hc/en-us/articles/200713893-Uploading-and-Downloading-Files 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4245" y="6223702"/>
            <a:ext cx="493856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65603" y="6223702"/>
            <a:ext cx="2331049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700A58B-DD98-43D0-B791-721480A02982}" type="datetime1">
              <a:rPr lang="en-US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1/23/22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05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/>
              <a:t>R Studio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CED19-9A92-E844-AD7B-D44A880EE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3" r="5761" b="2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6700A58B-DD98-43D0-B791-721480A02982}" type="datetime1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1/23/22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7290FF7-652B-4475-AEAB-8B1A5D23AE09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36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63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647461"/>
            <a:ext cx="46672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82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80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https://github.com/kwartler/Harvard_DataMining_Business_Student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2843" y="3726"/>
            <a:ext cx="421115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1005" y="802955"/>
            <a:ext cx="3733482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Turning in 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104171" y="2421682"/>
            <a:ext cx="4826643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For all files submitted, please use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LASTNAME_caseI_script.R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i="1" dirty="0">
                <a:solidFill>
                  <a:srgbClr val="000000"/>
                </a:solidFill>
              </a:rPr>
              <a:t>(can be more than 1 to keep items straight)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1700" i="1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LASTNAME_caseI_presentation.pptx</a:t>
            </a:r>
            <a:endParaRPr lang="en-US" sz="1700" dirty="0">
              <a:solidFill>
                <a:srgbClr val="000000"/>
              </a:solidFill>
            </a:endParaRP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The first slide includes your name and the link to the video presentation or voiceover.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000000"/>
                </a:solidFill>
              </a:rPr>
              <a:t>In the past classes would share their video links on the discussion for feedback and encouragement.  This is encouraged, but optional.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93671" y="738619"/>
            <a:ext cx="3750329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 descr="Open Folder">
            <a:extLst>
              <a:ext uri="{FF2B5EF4-FFF2-40B4-BE49-F238E27FC236}">
                <a16:creationId xmlns:a16="http://schemas.microsoft.com/office/drawing/2014/main" id="{66C7526B-CE9C-4626-AF97-76A947E0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615" y="2065912"/>
            <a:ext cx="2746374" cy="27463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4244" y="6223702"/>
            <a:ext cx="986812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1/23/22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3864" y="6223702"/>
            <a:ext cx="261247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1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86574-5B95-E84A-A459-FB833AA7C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31F65-E367-E642-A792-384465F4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BC9BC-6081-FE4D-ACDE-D7BAE6EDD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E6F979-7029-254F-BC1C-21FA09CB718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Name?  Where are you located?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91584-D614-6B4E-AA2B-A6126D5CC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720850"/>
            <a:ext cx="74422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1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66" y="2124710"/>
            <a:ext cx="6320013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735FF-A12F-5643-AA9B-A8F4AF9E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0EDFB-1B35-8D47-AB14-00C6C249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maps.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15BAA-24DF-C044-A20B-2F96BED3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E4EEC-75B1-0C44-B2C4-E3E52A248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C2DF5-93A9-F247-B6C2-7E75C8D5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74" y="1121481"/>
            <a:ext cx="5300251" cy="4370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CB3FF-2EE4-9E44-8E1A-9FF90F3F3ECA}"/>
              </a:ext>
            </a:extLst>
          </p:cNvPr>
          <p:cNvSpPr txBox="1"/>
          <p:nvPr/>
        </p:nvSpPr>
        <p:spPr>
          <a:xfrm>
            <a:off x="464949" y="5656881"/>
            <a:ext cx="844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can do statistics, graphics, machine learning, audio files, visual analysis and even maps!</a:t>
            </a:r>
          </a:p>
        </p:txBody>
      </p:sp>
    </p:spTree>
    <p:extLst>
      <p:ext uri="{BB962C8B-B14F-4D97-AF65-F5344CB8AC3E}">
        <p14:creationId xmlns:p14="http://schemas.microsoft.com/office/powerpoint/2010/main" val="1304646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Housekeeping , Reading &amp; Homework, recommended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&amp; R Studio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to install Git locally for “</a:t>
            </a:r>
            <a:r>
              <a:rPr lang="en-US" i="1" dirty="0"/>
              <a:t>git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computer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Chapter 1 &amp; Chapter 2</a:t>
            </a:r>
          </a:p>
          <a:p>
            <a:r>
              <a:rPr lang="en-US" b="1" dirty="0"/>
              <a:t>1. Ed Discussion introduction post (slide 7, assigned as part of class participation)…assuming we can get Ed Discussion working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0170" y="3362897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FCCED00-EA09-4545-A705-93608CED5762}"/>
              </a:ext>
            </a:extLst>
          </p:cNvPr>
          <p:cNvSpPr/>
          <p:nvPr/>
        </p:nvSpPr>
        <p:spPr>
          <a:xfrm>
            <a:off x="421856" y="3959198"/>
            <a:ext cx="4572000" cy="17096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2. C2.1 Data Mining Techniques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3. C2.2 Data Partition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4. C2.3 Data Sample</a:t>
            </a:r>
          </a:p>
          <a:p>
            <a:r>
              <a:rPr lang="en-US" dirty="0"/>
              <a:t>5. C2.4 Modeling Steps </a:t>
            </a:r>
          </a:p>
        </p:txBody>
      </p: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1F726-6C7F-8B4D-A4D9-4509F3E5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6F71B-27FC-6443-AD65-169A84FA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93B4-1514-DD47-B19B-F1DD274F0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A0B6EF-905A-A044-9EB3-0DD002A2802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B86ADF-F634-334D-A619-C0111DD14A07}"/>
              </a:ext>
            </a:extLst>
          </p:cNvPr>
          <p:cNvSpPr/>
          <p:nvPr/>
        </p:nvSpPr>
        <p:spPr>
          <a:xfrm>
            <a:off x="421342" y="133126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 Discussion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BF469-5869-B54A-AFAD-10B111A9CE32}"/>
              </a:ext>
            </a:extLst>
          </p:cNvPr>
          <p:cNvSpPr txBox="1"/>
          <p:nvPr/>
        </p:nvSpPr>
        <p:spPr>
          <a:xfrm>
            <a:off x="2245658" y="1331261"/>
            <a:ext cx="4887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 </a:t>
            </a:r>
            <a:r>
              <a:rPr lang="en-US" dirty="0" err="1"/>
              <a:t>Discusion</a:t>
            </a:r>
            <a:r>
              <a:rPr lang="en-US" dirty="0"/>
              <a:t> Board; access in Canvas</a:t>
            </a:r>
          </a:p>
          <a:p>
            <a:r>
              <a:rPr lang="en-US" dirty="0">
                <a:hlinkClick r:id="rId2"/>
              </a:rPr>
              <a:t>https://edstem.org/us/courses/15776/discussion/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F307F-4FBB-F346-B400-0C4F6889AF28}"/>
              </a:ext>
            </a:extLst>
          </p:cNvPr>
          <p:cNvSpPr/>
          <p:nvPr/>
        </p:nvSpPr>
        <p:spPr>
          <a:xfrm>
            <a:off x="421342" y="215252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9023-5C2E-BD4A-9758-DAC4CFB11123}"/>
              </a:ext>
            </a:extLst>
          </p:cNvPr>
          <p:cNvSpPr txBox="1"/>
          <p:nvPr/>
        </p:nvSpPr>
        <p:spPr>
          <a:xfrm>
            <a:off x="2384611" y="2158017"/>
            <a:ext cx="4252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of Record for Grades</a:t>
            </a:r>
          </a:p>
          <a:p>
            <a:r>
              <a:rPr lang="en-US" u="sng" dirty="0">
                <a:hlinkClick r:id="rId3"/>
              </a:rPr>
              <a:t>https://canvas.harvard.edu/courses/96445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76ED6-2942-3243-AC6E-0D0048DDDE0F}"/>
              </a:ext>
            </a:extLst>
          </p:cNvPr>
          <p:cNvSpPr/>
          <p:nvPr/>
        </p:nvSpPr>
        <p:spPr>
          <a:xfrm>
            <a:off x="421342" y="2971367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50C87-C471-0E41-B2D3-1A2C112BD30A}"/>
              </a:ext>
            </a:extLst>
          </p:cNvPr>
          <p:cNvSpPr txBox="1"/>
          <p:nvPr/>
        </p:nvSpPr>
        <p:spPr>
          <a:xfrm>
            <a:off x="2529124" y="2934328"/>
            <a:ext cx="3280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Lecture links in Canvas site for security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9B39C6-9056-F647-AE2C-02A8BB0AD5A8}"/>
              </a:ext>
            </a:extLst>
          </p:cNvPr>
          <p:cNvSpPr/>
          <p:nvPr/>
        </p:nvSpPr>
        <p:spPr>
          <a:xfrm>
            <a:off x="421342" y="4579652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7C1ED8-A284-1D4B-B0E6-134BED20C088}"/>
              </a:ext>
            </a:extLst>
          </p:cNvPr>
          <p:cNvSpPr txBox="1"/>
          <p:nvPr/>
        </p:nvSpPr>
        <p:spPr>
          <a:xfrm>
            <a:off x="2305462" y="4542613"/>
            <a:ext cx="50006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extra code help, feedback, q/a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Friday 10AM EST – 100% optional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Depending on </a:t>
            </a:r>
            <a:r>
              <a:rPr lang="en-US" sz="1400" dirty="0" err="1"/>
              <a:t>timezone</a:t>
            </a:r>
            <a:r>
              <a:rPr lang="en-US" sz="1400" dirty="0"/>
              <a:t> needs &amp; interest more can be created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1DA3C-45F0-BC40-82D8-1DDFC4694D67}"/>
              </a:ext>
            </a:extLst>
          </p:cNvPr>
          <p:cNvSpPr/>
          <p:nvPr/>
        </p:nvSpPr>
        <p:spPr>
          <a:xfrm>
            <a:off x="421342" y="563027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 Help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358C7-F882-3F45-B0CA-CE7CDA942420}"/>
              </a:ext>
            </a:extLst>
          </p:cNvPr>
          <p:cNvSpPr txBox="1"/>
          <p:nvPr/>
        </p:nvSpPr>
        <p:spPr>
          <a:xfrm>
            <a:off x="2348753" y="5629837"/>
            <a:ext cx="4517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 Discussion Posts Q/A &amp; discussion</a:t>
            </a:r>
          </a:p>
          <a:p>
            <a:r>
              <a:rPr lang="en-US" dirty="0"/>
              <a:t>Email </a:t>
            </a:r>
            <a:r>
              <a:rPr lang="en-US" dirty="0">
                <a:hlinkClick r:id="rId4"/>
              </a:rPr>
              <a:t>edwardkwartler@fas.Harvard.edu</a:t>
            </a:r>
            <a:r>
              <a:rPr lang="en-US" dirty="0"/>
              <a:t> &amp; TAs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E4623F-7328-FC40-983A-74EE036CCF15}"/>
              </a:ext>
            </a:extLst>
          </p:cNvPr>
          <p:cNvSpPr/>
          <p:nvPr/>
        </p:nvSpPr>
        <p:spPr>
          <a:xfrm rot="20548125">
            <a:off x="3709177" y="4714946"/>
            <a:ext cx="1875077" cy="638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Waiting on confirmation for Tas; will post to forum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9563AF-09BD-9643-9CC9-9DA8038E4432}"/>
              </a:ext>
            </a:extLst>
          </p:cNvPr>
          <p:cNvSpPr/>
          <p:nvPr/>
        </p:nvSpPr>
        <p:spPr>
          <a:xfrm>
            <a:off x="421342" y="376640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Material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38B84-2F42-8145-82E7-9559EFBA76B9}"/>
              </a:ext>
            </a:extLst>
          </p:cNvPr>
          <p:cNvSpPr txBox="1"/>
          <p:nvPr/>
        </p:nvSpPr>
        <p:spPr>
          <a:xfrm>
            <a:off x="2529124" y="3729362"/>
            <a:ext cx="5231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course repository has slides, data and scripts</a:t>
            </a:r>
          </a:p>
          <a:p>
            <a:r>
              <a:rPr lang="en-US" sz="1400" dirty="0">
                <a:hlinkClick r:id="rId5"/>
              </a:rPr>
              <a:t>https://github.com/kwartler/Harvard_DataMining_Business_Student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857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Ed Discussion…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50" y="2324465"/>
            <a:ext cx="7886700" cy="19028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are you from?</a:t>
            </a:r>
          </a:p>
          <a:p>
            <a:r>
              <a:rPr lang="en-US" dirty="0"/>
              <a:t>Profession</a:t>
            </a:r>
          </a:p>
          <a:p>
            <a:r>
              <a:rPr lang="en-US" dirty="0"/>
              <a:t>Why did you take this course?</a:t>
            </a:r>
          </a:p>
          <a:p>
            <a:r>
              <a:rPr lang="en-US" dirty="0"/>
              <a:t>What do you hope to learn by the end of the course?</a:t>
            </a:r>
          </a:p>
          <a:p>
            <a:r>
              <a:rPr lang="en-US" dirty="0"/>
              <a:t>Tell us something interesting about yourself.  Hobby? Family? Etc.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helps your teaching staff get to know you along with what may be of interest for your learning style.</a:t>
            </a:r>
          </a:p>
        </p:txBody>
      </p:sp>
    </p:spTree>
    <p:extLst>
      <p:ext uri="{BB962C8B-B14F-4D97-AF65-F5344CB8AC3E}">
        <p14:creationId xmlns:p14="http://schemas.microsoft.com/office/powerpoint/2010/main" val="334388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936" y="220484"/>
            <a:ext cx="7886700" cy="591477"/>
          </a:xfrm>
        </p:spPr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3" name="Freeform 22"/>
          <p:cNvSpPr/>
          <p:nvPr/>
        </p:nvSpPr>
        <p:spPr>
          <a:xfrm>
            <a:off x="286936" y="1060825"/>
            <a:ext cx="6484567" cy="3185539"/>
          </a:xfrm>
          <a:custGeom>
            <a:avLst/>
            <a:gdLst>
              <a:gd name="connsiteX0" fmla="*/ 0 w 5486400"/>
              <a:gd name="connsiteY0" fmla="*/ 0 h 3490737"/>
              <a:gd name="connsiteX1" fmla="*/ 5486400 w 5486400"/>
              <a:gd name="connsiteY1" fmla="*/ 0 h 3490737"/>
              <a:gd name="connsiteX2" fmla="*/ 5486400 w 5486400"/>
              <a:gd name="connsiteY2" fmla="*/ 3181345 h 3490737"/>
              <a:gd name="connsiteX3" fmla="*/ 5486400 w 5486400"/>
              <a:gd name="connsiteY3" fmla="*/ 3200400 h 3490737"/>
              <a:gd name="connsiteX4" fmla="*/ 5465339 w 5486400"/>
              <a:gd name="connsiteY4" fmla="*/ 3200400 h 3490737"/>
              <a:gd name="connsiteX5" fmla="*/ 5144430 w 5486400"/>
              <a:gd name="connsiteY5" fmla="*/ 3490737 h 3490737"/>
              <a:gd name="connsiteX6" fmla="*/ 4877625 w 5486400"/>
              <a:gd name="connsiteY6" fmla="*/ 3249350 h 3490737"/>
              <a:gd name="connsiteX7" fmla="*/ 4610820 w 5486400"/>
              <a:gd name="connsiteY7" fmla="*/ 3490737 h 3490737"/>
              <a:gd name="connsiteX8" fmla="*/ 4344017 w 5486400"/>
              <a:gd name="connsiteY8" fmla="*/ 3249352 h 3490737"/>
              <a:gd name="connsiteX9" fmla="*/ 4077213 w 5486400"/>
              <a:gd name="connsiteY9" fmla="*/ 3490737 h 3490737"/>
              <a:gd name="connsiteX10" fmla="*/ 3810410 w 5486400"/>
              <a:gd name="connsiteY10" fmla="*/ 3249352 h 3490737"/>
              <a:gd name="connsiteX11" fmla="*/ 3543607 w 5486400"/>
              <a:gd name="connsiteY11" fmla="*/ 3490737 h 3490737"/>
              <a:gd name="connsiteX12" fmla="*/ 3276804 w 5486400"/>
              <a:gd name="connsiteY12" fmla="*/ 3249352 h 3490737"/>
              <a:gd name="connsiteX13" fmla="*/ 3010001 w 5486400"/>
              <a:gd name="connsiteY13" fmla="*/ 3490737 h 3490737"/>
              <a:gd name="connsiteX14" fmla="*/ 2743198 w 5486400"/>
              <a:gd name="connsiteY14" fmla="*/ 3249352 h 3490737"/>
              <a:gd name="connsiteX15" fmla="*/ 2476395 w 5486400"/>
              <a:gd name="connsiteY15" fmla="*/ 3490737 h 3490737"/>
              <a:gd name="connsiteX16" fmla="*/ 2209592 w 5486400"/>
              <a:gd name="connsiteY16" fmla="*/ 3249352 h 3490737"/>
              <a:gd name="connsiteX17" fmla="*/ 1942789 w 5486400"/>
              <a:gd name="connsiteY17" fmla="*/ 3490737 h 3490737"/>
              <a:gd name="connsiteX18" fmla="*/ 1675986 w 5486400"/>
              <a:gd name="connsiteY18" fmla="*/ 3249352 h 3490737"/>
              <a:gd name="connsiteX19" fmla="*/ 1409184 w 5486400"/>
              <a:gd name="connsiteY19" fmla="*/ 3490737 h 3490737"/>
              <a:gd name="connsiteX20" fmla="*/ 1142380 w 5486400"/>
              <a:gd name="connsiteY20" fmla="*/ 3249352 h 3490737"/>
              <a:gd name="connsiteX21" fmla="*/ 875577 w 5486400"/>
              <a:gd name="connsiteY21" fmla="*/ 3490737 h 3490737"/>
              <a:gd name="connsiteX22" fmla="*/ 608774 w 5486400"/>
              <a:gd name="connsiteY22" fmla="*/ 3249352 h 3490737"/>
              <a:gd name="connsiteX23" fmla="*/ 341970 w 5486400"/>
              <a:gd name="connsiteY23" fmla="*/ 3490737 h 3490737"/>
              <a:gd name="connsiteX24" fmla="*/ 21062 w 5486400"/>
              <a:gd name="connsiteY24" fmla="*/ 3200400 h 3490737"/>
              <a:gd name="connsiteX25" fmla="*/ 0 w 5486400"/>
              <a:gd name="connsiteY25" fmla="*/ 3200400 h 3490737"/>
              <a:gd name="connsiteX26" fmla="*/ 0 w 5486400"/>
              <a:gd name="connsiteY26" fmla="*/ 3181345 h 34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00" h="3490737">
                <a:moveTo>
                  <a:pt x="0" y="0"/>
                </a:moveTo>
                <a:lnTo>
                  <a:pt x="5486400" y="0"/>
                </a:lnTo>
                <a:lnTo>
                  <a:pt x="5486400" y="3181345"/>
                </a:lnTo>
                <a:lnTo>
                  <a:pt x="5486400" y="3200400"/>
                </a:lnTo>
                <a:lnTo>
                  <a:pt x="5465339" y="3200400"/>
                </a:lnTo>
                <a:lnTo>
                  <a:pt x="5144430" y="3490737"/>
                </a:lnTo>
                <a:lnTo>
                  <a:pt x="4877625" y="3249350"/>
                </a:lnTo>
                <a:lnTo>
                  <a:pt x="4610820" y="3490737"/>
                </a:lnTo>
                <a:lnTo>
                  <a:pt x="4344017" y="3249352"/>
                </a:lnTo>
                <a:lnTo>
                  <a:pt x="4077213" y="3490737"/>
                </a:lnTo>
                <a:lnTo>
                  <a:pt x="3810410" y="3249352"/>
                </a:lnTo>
                <a:lnTo>
                  <a:pt x="3543607" y="3490737"/>
                </a:lnTo>
                <a:lnTo>
                  <a:pt x="3276804" y="3249352"/>
                </a:lnTo>
                <a:lnTo>
                  <a:pt x="3010001" y="3490737"/>
                </a:lnTo>
                <a:lnTo>
                  <a:pt x="2743198" y="3249352"/>
                </a:lnTo>
                <a:lnTo>
                  <a:pt x="2476395" y="3490737"/>
                </a:lnTo>
                <a:lnTo>
                  <a:pt x="2209592" y="3249352"/>
                </a:lnTo>
                <a:lnTo>
                  <a:pt x="1942789" y="3490737"/>
                </a:lnTo>
                <a:lnTo>
                  <a:pt x="1675986" y="3249352"/>
                </a:lnTo>
                <a:lnTo>
                  <a:pt x="1409184" y="3490737"/>
                </a:lnTo>
                <a:lnTo>
                  <a:pt x="1142380" y="3249352"/>
                </a:lnTo>
                <a:lnTo>
                  <a:pt x="875577" y="3490737"/>
                </a:lnTo>
                <a:lnTo>
                  <a:pt x="608774" y="3249352"/>
                </a:lnTo>
                <a:lnTo>
                  <a:pt x="341970" y="3490737"/>
                </a:lnTo>
                <a:lnTo>
                  <a:pt x="21062" y="3200400"/>
                </a:lnTo>
                <a:lnTo>
                  <a:pt x="0" y="3200400"/>
                </a:lnTo>
                <a:lnTo>
                  <a:pt x="0" y="318134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6936" y="4350586"/>
            <a:ext cx="6484567" cy="2070871"/>
          </a:xfrm>
          <a:custGeom>
            <a:avLst/>
            <a:gdLst>
              <a:gd name="connsiteX0" fmla="*/ 341971 w 5486401"/>
              <a:gd name="connsiteY0" fmla="*/ 0 h 1471612"/>
              <a:gd name="connsiteX1" fmla="*/ 608775 w 5486401"/>
              <a:gd name="connsiteY1" fmla="*/ 241385 h 1471612"/>
              <a:gd name="connsiteX2" fmla="*/ 875578 w 5486401"/>
              <a:gd name="connsiteY2" fmla="*/ 0 h 1471612"/>
              <a:gd name="connsiteX3" fmla="*/ 1142381 w 5486401"/>
              <a:gd name="connsiteY3" fmla="*/ 241385 h 1471612"/>
              <a:gd name="connsiteX4" fmla="*/ 1409185 w 5486401"/>
              <a:gd name="connsiteY4" fmla="*/ 0 h 1471612"/>
              <a:gd name="connsiteX5" fmla="*/ 1675987 w 5486401"/>
              <a:gd name="connsiteY5" fmla="*/ 241385 h 1471612"/>
              <a:gd name="connsiteX6" fmla="*/ 1942790 w 5486401"/>
              <a:gd name="connsiteY6" fmla="*/ 0 h 1471612"/>
              <a:gd name="connsiteX7" fmla="*/ 2209593 w 5486401"/>
              <a:gd name="connsiteY7" fmla="*/ 241385 h 1471612"/>
              <a:gd name="connsiteX8" fmla="*/ 2476396 w 5486401"/>
              <a:gd name="connsiteY8" fmla="*/ 0 h 1471612"/>
              <a:gd name="connsiteX9" fmla="*/ 2743199 w 5486401"/>
              <a:gd name="connsiteY9" fmla="*/ 241385 h 1471612"/>
              <a:gd name="connsiteX10" fmla="*/ 3010002 w 5486401"/>
              <a:gd name="connsiteY10" fmla="*/ 0 h 1471612"/>
              <a:gd name="connsiteX11" fmla="*/ 3276805 w 5486401"/>
              <a:gd name="connsiteY11" fmla="*/ 241385 h 1471612"/>
              <a:gd name="connsiteX12" fmla="*/ 3543608 w 5486401"/>
              <a:gd name="connsiteY12" fmla="*/ 0 h 1471612"/>
              <a:gd name="connsiteX13" fmla="*/ 3810411 w 5486401"/>
              <a:gd name="connsiteY13" fmla="*/ 241385 h 1471612"/>
              <a:gd name="connsiteX14" fmla="*/ 4077214 w 5486401"/>
              <a:gd name="connsiteY14" fmla="*/ 0 h 1471612"/>
              <a:gd name="connsiteX15" fmla="*/ 4344018 w 5486401"/>
              <a:gd name="connsiteY15" fmla="*/ 241385 h 1471612"/>
              <a:gd name="connsiteX16" fmla="*/ 4610821 w 5486401"/>
              <a:gd name="connsiteY16" fmla="*/ 0 h 1471612"/>
              <a:gd name="connsiteX17" fmla="*/ 4877626 w 5486401"/>
              <a:gd name="connsiteY17" fmla="*/ 241387 h 1471612"/>
              <a:gd name="connsiteX18" fmla="*/ 5144431 w 5486401"/>
              <a:gd name="connsiteY18" fmla="*/ 0 h 1471612"/>
              <a:gd name="connsiteX19" fmla="*/ 5444478 w 5486401"/>
              <a:gd name="connsiteY19" fmla="*/ 271463 h 1471612"/>
              <a:gd name="connsiteX20" fmla="*/ 5486400 w 5486401"/>
              <a:gd name="connsiteY20" fmla="*/ 271463 h 1471612"/>
              <a:gd name="connsiteX21" fmla="*/ 5486400 w 5486401"/>
              <a:gd name="connsiteY21" fmla="*/ 309391 h 1471612"/>
              <a:gd name="connsiteX22" fmla="*/ 5486401 w 5486401"/>
              <a:gd name="connsiteY22" fmla="*/ 309392 h 1471612"/>
              <a:gd name="connsiteX23" fmla="*/ 5486400 w 5486401"/>
              <a:gd name="connsiteY23" fmla="*/ 309392 h 1471612"/>
              <a:gd name="connsiteX24" fmla="*/ 5486400 w 5486401"/>
              <a:gd name="connsiteY24" fmla="*/ 1471612 h 1471612"/>
              <a:gd name="connsiteX25" fmla="*/ 0 w 5486401"/>
              <a:gd name="connsiteY25" fmla="*/ 1471612 h 1471612"/>
              <a:gd name="connsiteX26" fmla="*/ 0 w 5486401"/>
              <a:gd name="connsiteY26" fmla="*/ 271463 h 1471612"/>
              <a:gd name="connsiteX27" fmla="*/ 41924 w 5486401"/>
              <a:gd name="connsiteY27" fmla="*/ 271463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1" h="1471612">
                <a:moveTo>
                  <a:pt x="341971" y="0"/>
                </a:moveTo>
                <a:lnTo>
                  <a:pt x="608775" y="241385"/>
                </a:lnTo>
                <a:lnTo>
                  <a:pt x="875578" y="0"/>
                </a:lnTo>
                <a:lnTo>
                  <a:pt x="1142381" y="241385"/>
                </a:lnTo>
                <a:lnTo>
                  <a:pt x="1409185" y="0"/>
                </a:lnTo>
                <a:lnTo>
                  <a:pt x="1675987" y="241385"/>
                </a:lnTo>
                <a:lnTo>
                  <a:pt x="1942790" y="0"/>
                </a:lnTo>
                <a:lnTo>
                  <a:pt x="2209593" y="241385"/>
                </a:lnTo>
                <a:lnTo>
                  <a:pt x="2476396" y="0"/>
                </a:lnTo>
                <a:lnTo>
                  <a:pt x="2743199" y="241385"/>
                </a:lnTo>
                <a:lnTo>
                  <a:pt x="3010002" y="0"/>
                </a:lnTo>
                <a:lnTo>
                  <a:pt x="3276805" y="241385"/>
                </a:lnTo>
                <a:lnTo>
                  <a:pt x="3543608" y="0"/>
                </a:lnTo>
                <a:lnTo>
                  <a:pt x="3810411" y="241385"/>
                </a:lnTo>
                <a:lnTo>
                  <a:pt x="4077214" y="0"/>
                </a:lnTo>
                <a:lnTo>
                  <a:pt x="4344018" y="241385"/>
                </a:lnTo>
                <a:lnTo>
                  <a:pt x="4610821" y="0"/>
                </a:lnTo>
                <a:lnTo>
                  <a:pt x="4877626" y="241387"/>
                </a:lnTo>
                <a:lnTo>
                  <a:pt x="5144431" y="0"/>
                </a:lnTo>
                <a:lnTo>
                  <a:pt x="5444478" y="271463"/>
                </a:lnTo>
                <a:lnTo>
                  <a:pt x="5486400" y="271463"/>
                </a:lnTo>
                <a:lnTo>
                  <a:pt x="5486400" y="309391"/>
                </a:lnTo>
                <a:lnTo>
                  <a:pt x="5486401" y="309392"/>
                </a:lnTo>
                <a:lnTo>
                  <a:pt x="5486400" y="309392"/>
                </a:lnTo>
                <a:lnTo>
                  <a:pt x="5486400" y="1471612"/>
                </a:lnTo>
                <a:lnTo>
                  <a:pt x="0" y="1471612"/>
                </a:lnTo>
                <a:lnTo>
                  <a:pt x="0" y="271463"/>
                </a:lnTo>
                <a:lnTo>
                  <a:pt x="41924" y="2714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8C39DF-60BA-4343-8301-ABCA37625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5"/>
          <a:stretch/>
        </p:blipFill>
        <p:spPr>
          <a:xfrm>
            <a:off x="428344" y="4907666"/>
            <a:ext cx="3738542" cy="1464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49B6EF-D2DC-6944-98A6-67FE292DEC7D}"/>
              </a:ext>
            </a:extLst>
          </p:cNvPr>
          <p:cNvSpPr/>
          <p:nvPr/>
        </p:nvSpPr>
        <p:spPr>
          <a:xfrm>
            <a:off x="286936" y="69149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Harvard_DataMining_Business_Student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1E8DF6-98FA-7A45-B646-30207F149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4" y="1165047"/>
            <a:ext cx="389255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9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2320</Words>
  <Application>Microsoft Macintosh PowerPoint</Application>
  <PresentationFormat>On-screen Show (4:3)</PresentationFormat>
  <Paragraphs>524</Paragraphs>
  <Slides>44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Roboto</vt:lpstr>
      <vt:lpstr>Wingdings</vt:lpstr>
      <vt:lpstr>Office Theme</vt:lpstr>
      <vt:lpstr>Data Mining for Business Harvard CSCI E-96</vt:lpstr>
      <vt:lpstr>Agenda</vt:lpstr>
      <vt:lpstr>Ted Kwartler</vt:lpstr>
      <vt:lpstr>PowerPoint Presentation</vt:lpstr>
      <vt:lpstr>PowerPoint Presentation</vt:lpstr>
      <vt:lpstr>On Ed Discussion…</vt:lpstr>
      <vt:lpstr>Agenda</vt:lpstr>
      <vt:lpstr>Syllabus Review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What is R?</vt:lpstr>
      <vt:lpstr>What is R Studio?</vt:lpstr>
      <vt:lpstr>What is the relationship between R &amp; R studio?</vt:lpstr>
      <vt:lpstr>R Studio has four main panes</vt:lpstr>
      <vt:lpstr>R: Where is it being used?</vt:lpstr>
      <vt:lpstr>Ok, it’s awesome but… </vt:lpstr>
      <vt:lpstr>A basic R workflow</vt:lpstr>
      <vt:lpstr>R Trap!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Install R Studio &amp; Git </vt:lpstr>
      <vt:lpstr>R Studio Cloud</vt:lpstr>
      <vt:lpstr>R Studio</vt:lpstr>
      <vt:lpstr>Libraries to install…we cover a lot in this course!</vt:lpstr>
      <vt:lpstr>To get scripts, ppts &amp; data use the class repo</vt:lpstr>
      <vt:lpstr>Turning in Files</vt:lpstr>
      <vt:lpstr>Agenda</vt:lpstr>
      <vt:lpstr>Amazon X-Ray: A basic R-Script</vt:lpstr>
      <vt:lpstr>Let’s practice!</vt:lpstr>
      <vt:lpstr>Let’s build maps.</vt:lpstr>
      <vt:lpstr>Housekeeping , Reading &amp; Homework, recommended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for Business Harvard CSCI E-96</dc:title>
  <dc:creator>Edward Kwartler</dc:creator>
  <cp:lastModifiedBy>Kwartler, Edward</cp:lastModifiedBy>
  <cp:revision>17</cp:revision>
  <dcterms:created xsi:type="dcterms:W3CDTF">2020-08-24T01:48:41Z</dcterms:created>
  <dcterms:modified xsi:type="dcterms:W3CDTF">2022-01-24T00:15:17Z</dcterms:modified>
</cp:coreProperties>
</file>